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56" r:id="rId2"/>
    <p:sldId id="275" r:id="rId3"/>
    <p:sldId id="276" r:id="rId4"/>
    <p:sldId id="291" r:id="rId5"/>
    <p:sldId id="292" r:id="rId6"/>
    <p:sldId id="293" r:id="rId7"/>
    <p:sldId id="286" r:id="rId8"/>
    <p:sldId id="278" r:id="rId9"/>
    <p:sldId id="299" r:id="rId10"/>
    <p:sldId id="294" r:id="rId11"/>
    <p:sldId id="297" r:id="rId12"/>
    <p:sldId id="295" r:id="rId13"/>
    <p:sldId id="298" r:id="rId14"/>
    <p:sldId id="274"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F1C0F0-7FDD-68B8-6FD8-E3CC49706974}" v="3" dt="2024-05-01T10:27:26.162"/>
    <p1510:client id="{907A17AD-A1F1-AC8F-7D6B-BFC6A55D9ED0}" v="709" dt="2024-04-30T23:31:00.018"/>
    <p1510:client id="{D19E4095-4284-C742-8555-668AF5091B4B}" v="5" dt="2024-05-01T21:01:34.2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00"/>
    <p:restoredTop sz="94626"/>
  </p:normalViewPr>
  <p:slideViewPr>
    <p:cSldViewPr snapToGrid="0">
      <p:cViewPr>
        <p:scale>
          <a:sx n="116" d="100"/>
          <a:sy n="116" d="100"/>
        </p:scale>
        <p:origin x="672" y="-210"/>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5/1/2024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jpeg>
</file>

<file path=ppt/media/image11.jpe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5/1/2024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4</a:t>
            </a:fld>
            <a:endParaRPr lang="en-US" dirty="0"/>
          </a:p>
        </p:txBody>
      </p:sp>
    </p:spTree>
    <p:extLst>
      <p:ext uri="{BB962C8B-B14F-4D97-AF65-F5344CB8AC3E}">
        <p14:creationId xmlns:p14="http://schemas.microsoft.com/office/powerpoint/2010/main" val="1922581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5</a:t>
            </a:fld>
            <a:endParaRPr lang="en-US" dirty="0"/>
          </a:p>
        </p:txBody>
      </p:sp>
    </p:spTree>
    <p:extLst>
      <p:ext uri="{BB962C8B-B14F-4D97-AF65-F5344CB8AC3E}">
        <p14:creationId xmlns:p14="http://schemas.microsoft.com/office/powerpoint/2010/main" val="3215152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6</a:t>
            </a:fld>
            <a:endParaRPr lang="en-US" dirty="0"/>
          </a:p>
        </p:txBody>
      </p:sp>
    </p:spTree>
    <p:extLst>
      <p:ext uri="{BB962C8B-B14F-4D97-AF65-F5344CB8AC3E}">
        <p14:creationId xmlns:p14="http://schemas.microsoft.com/office/powerpoint/2010/main" val="824672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14</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15</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b="0" dirty="0">
                <a:solidFill>
                  <a:srgbClr val="36393B"/>
                </a:solidFill>
                <a:ea typeface="+mj-lt"/>
                <a:cs typeface="+mj-lt"/>
              </a:rPr>
              <a:t>Airplane Crashes Analysis with tableau</a:t>
            </a:r>
            <a:endParaRPr lang="en-US" dirty="0"/>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vert="horz" lIns="0" tIns="0" rIns="0" bIns="0" rtlCol="0" anchor="t">
            <a:noAutofit/>
          </a:bodyPr>
          <a:lstStyle/>
          <a:p>
            <a:r>
              <a:rPr lang="en-US" dirty="0"/>
              <a:t>Abobakr Emary</a:t>
            </a:r>
          </a:p>
        </p:txBody>
      </p:sp>
      <p:sp>
        <p:nvSpPr>
          <p:cNvPr id="3" name="Subtitle 6">
            <a:extLst>
              <a:ext uri="{FF2B5EF4-FFF2-40B4-BE49-F238E27FC236}">
                <a16:creationId xmlns:a16="http://schemas.microsoft.com/office/drawing/2014/main" id="{975A63D4-BEE7-C677-1B2C-BD9CEEE573F5}"/>
              </a:ext>
            </a:extLst>
          </p:cNvPr>
          <p:cNvSpPr txBox="1">
            <a:spLocks/>
          </p:cNvSpPr>
          <p:nvPr/>
        </p:nvSpPr>
        <p:spPr>
          <a:xfrm>
            <a:off x="812286" y="4159124"/>
            <a:ext cx="7414940" cy="578325"/>
          </a:xfrm>
          <a:prstGeom prst="rect">
            <a:avLst/>
          </a:prstGeom>
        </p:spPr>
        <p:txBody>
          <a:bodyPr vert="horz" lIns="0" tIns="0" rIns="0" bIns="0" rtlCol="0" anchor="t">
            <a:noAutofit/>
          </a:bodyPr>
          <a:lstStyle>
            <a:lvl1pPr marL="0" indent="0" algn="l" defTabSz="914400" rtl="0" eaLnBrk="1" latinLnBrk="0" hangingPunct="1">
              <a:lnSpc>
                <a:spcPct val="150000"/>
              </a:lnSpc>
              <a:spcBef>
                <a:spcPts val="1000"/>
              </a:spcBef>
              <a:buFontTx/>
              <a:buNone/>
              <a:defRPr sz="2400" b="0" i="0" kern="1200" cap="all" spc="300" baseline="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err="1">
                <a:ea typeface="+mn-lt"/>
                <a:cs typeface="+mn-lt"/>
              </a:rPr>
              <a:t>Mentorness</a:t>
            </a:r>
            <a:r>
              <a:rPr lang="en-US" sz="2000" dirty="0">
                <a:ea typeface="+mn-lt"/>
                <a:cs typeface="+mn-lt"/>
              </a:rPr>
              <a:t> | Batch : MIP-DA-06</a:t>
            </a:r>
            <a:endParaRPr lang="en-US" sz="2000" dirty="0" err="1"/>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F9FD02E-36C6-4836-8EDF-7CE5DAA4C9B9}"/>
              </a:ext>
            </a:extLst>
          </p:cNvPr>
          <p:cNvSpPr/>
          <p:nvPr/>
        </p:nvSpPr>
        <p:spPr>
          <a:xfrm>
            <a:off x="-2803" y="0"/>
            <a:ext cx="4123764" cy="685737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10" name="Content Placeholder 9" descr="A screenshot of a graph&#10;&#10;Description automatically generated">
            <a:extLst>
              <a:ext uri="{FF2B5EF4-FFF2-40B4-BE49-F238E27FC236}">
                <a16:creationId xmlns:a16="http://schemas.microsoft.com/office/drawing/2014/main" id="{FB8E782E-CD96-2CA8-D3DC-BA6DDAE3E2A8}"/>
              </a:ext>
            </a:extLst>
          </p:cNvPr>
          <p:cNvPicPr>
            <a:picLocks noGrp="1" noChangeAspect="1"/>
          </p:cNvPicPr>
          <p:nvPr>
            <p:ph sz="half" idx="2"/>
          </p:nvPr>
        </p:nvPicPr>
        <p:blipFill>
          <a:blip r:embed="rId2"/>
          <a:stretch>
            <a:fillRect/>
          </a:stretch>
        </p:blipFill>
        <p:spPr>
          <a:xfrm>
            <a:off x="4129294" y="20689"/>
            <a:ext cx="7690629" cy="6856309"/>
          </a:xfrm>
        </p:spPr>
      </p:pic>
      <p:sp>
        <p:nvSpPr>
          <p:cNvPr id="9" name="Title 8">
            <a:extLst>
              <a:ext uri="{FF2B5EF4-FFF2-40B4-BE49-F238E27FC236}">
                <a16:creationId xmlns:a16="http://schemas.microsoft.com/office/drawing/2014/main" id="{E0EE9E26-55FC-A1D8-17C0-03BA08E81906}"/>
              </a:ext>
            </a:extLst>
          </p:cNvPr>
          <p:cNvSpPr>
            <a:spLocks noGrp="1"/>
          </p:cNvSpPr>
          <p:nvPr>
            <p:ph type="title"/>
          </p:nvPr>
        </p:nvSpPr>
        <p:spPr>
          <a:xfrm>
            <a:off x="132992" y="3117475"/>
            <a:ext cx="3993015" cy="618438"/>
          </a:xfrm>
        </p:spPr>
        <p:txBody>
          <a:bodyPr/>
          <a:lstStyle/>
          <a:p>
            <a:r>
              <a:rPr lang="en-US" b="0" dirty="0">
                <a:ea typeface="+mj-lt"/>
                <a:cs typeface="+mj-lt"/>
              </a:rPr>
              <a:t>Fatality Trends</a:t>
            </a:r>
            <a:endParaRPr lang="en-US" dirty="0"/>
          </a:p>
        </p:txBody>
      </p:sp>
    </p:spTree>
    <p:extLst>
      <p:ext uri="{BB962C8B-B14F-4D97-AF65-F5344CB8AC3E}">
        <p14:creationId xmlns:p14="http://schemas.microsoft.com/office/powerpoint/2010/main" val="390980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13445" y="990593"/>
            <a:ext cx="6034216" cy="1439604"/>
          </a:xfrm>
        </p:spPr>
        <p:txBody>
          <a:bodyPr/>
          <a:lstStyle/>
          <a:p>
            <a:pPr algn="ctr"/>
            <a:r>
              <a:rPr lang="en-US" b="0" dirty="0">
                <a:solidFill>
                  <a:srgbClr val="36393B"/>
                </a:solidFill>
                <a:ea typeface="+mj-lt"/>
                <a:cs typeface="+mj-lt"/>
              </a:rPr>
              <a:t>FATALITY TRENDS</a:t>
            </a:r>
            <a:endParaRPr lang="en-US" b="0" dirty="0">
              <a:solidFill>
                <a:srgbClr val="000000"/>
              </a:solidFill>
              <a:ea typeface="+mj-lt"/>
              <a:cs typeface="+mj-lt"/>
            </a:endParaRPr>
          </a:p>
          <a:p>
            <a:endParaRPr lang="en-US" b="0" dirty="0">
              <a:solidFill>
                <a:srgbClr val="282B2C"/>
              </a:solidFill>
              <a:ea typeface="+mj-lt"/>
              <a:cs typeface="+mj-lt"/>
            </a:endParaRP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2321201"/>
            <a:ext cx="6034216" cy="3976758"/>
          </a:xfrm>
        </p:spPr>
        <p:txBody>
          <a:bodyPr vert="horz" lIns="0" tIns="0" rIns="0" bIns="0" rtlCol="0" anchor="t">
            <a:noAutofit/>
          </a:bodyPr>
          <a:lstStyle/>
          <a:p>
            <a:r>
              <a:rPr lang="en-US" sz="1500" dirty="0">
                <a:ea typeface="+mn-lt"/>
                <a:cs typeface="+mn-lt"/>
              </a:rPr>
              <a:t>EXPLORING THE TRENDS IN PASSENGER AND CREW FATALITIES REVEALED FLUCTUATIONS OVER THE YEARS, REFLECTING THE DYNAMIC NATURE OF AVIATION SAFETY. THROUGH INTERACTIVE VISUALIZATIONS, STAKEHOLDERS GAINED A DEEPER UNDERSTANDING OF HOW FATALITIES HAVE EVOLVED OVER TIME. THIS ANALYSIS PROVIDED VALUABLE INSIGHTS INTO THE EFFECTIVENESS OF SAFETY MEASURES AND THE IMPACT OF REGULATORY CHANGES ON REDUCING FATALITIES IN AIRPLANE INCIDENTS. </a:t>
            </a:r>
            <a:endParaRPr lang="en-US" sz="1500">
              <a:solidFill>
                <a:srgbClr val="000000"/>
              </a:solidFill>
              <a:ea typeface="+mn-lt"/>
              <a:cs typeface="+mn-lt"/>
            </a:endParaRPr>
          </a:p>
          <a:p>
            <a:endParaRPr lang="en-US" sz="1500"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b="0" dirty="0">
                <a:ea typeface="+mj-lt"/>
                <a:cs typeface="+mj-lt"/>
              </a:rPr>
              <a:t>AIRPLANE CRASHES ANALYSIS</a:t>
            </a:r>
            <a:endParaRPr lang="en-US" dirty="0">
              <a:ea typeface="+mj-lt"/>
              <a:cs typeface="+mj-lt"/>
            </a:endParaRP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11</a:t>
            </a:fld>
            <a:endParaRPr lang="en-US" dirty="0"/>
          </a:p>
        </p:txBody>
      </p:sp>
    </p:spTree>
    <p:extLst>
      <p:ext uri="{BB962C8B-B14F-4D97-AF65-F5344CB8AC3E}">
        <p14:creationId xmlns:p14="http://schemas.microsoft.com/office/powerpoint/2010/main" val="1908633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F9FD02E-36C6-4836-8EDF-7CE5DAA4C9B9}"/>
              </a:ext>
            </a:extLst>
          </p:cNvPr>
          <p:cNvSpPr/>
          <p:nvPr/>
        </p:nvSpPr>
        <p:spPr>
          <a:xfrm>
            <a:off x="1207" y="0"/>
            <a:ext cx="4119754" cy="68590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12</a:t>
            </a:fld>
            <a:endParaRPr lang="en-US" dirty="0"/>
          </a:p>
        </p:txBody>
      </p:sp>
      <p:pic>
        <p:nvPicPr>
          <p:cNvPr id="10" name="Content Placeholder 9">
            <a:extLst>
              <a:ext uri="{FF2B5EF4-FFF2-40B4-BE49-F238E27FC236}">
                <a16:creationId xmlns:a16="http://schemas.microsoft.com/office/drawing/2014/main" id="{FB8E782E-CD96-2CA8-D3DC-BA6DDAE3E2A8}"/>
              </a:ext>
            </a:extLst>
          </p:cNvPr>
          <p:cNvPicPr>
            <a:picLocks noGrp="1" noChangeAspect="1"/>
          </p:cNvPicPr>
          <p:nvPr>
            <p:ph sz="half" idx="2"/>
          </p:nvPr>
        </p:nvPicPr>
        <p:blipFill>
          <a:blip r:embed="rId2"/>
          <a:stretch>
            <a:fillRect/>
          </a:stretch>
        </p:blipFill>
        <p:spPr>
          <a:xfrm>
            <a:off x="4130538" y="22801"/>
            <a:ext cx="7678802" cy="6842121"/>
          </a:xfrm>
        </p:spPr>
      </p:pic>
      <p:sp>
        <p:nvSpPr>
          <p:cNvPr id="9" name="Title 8">
            <a:extLst>
              <a:ext uri="{FF2B5EF4-FFF2-40B4-BE49-F238E27FC236}">
                <a16:creationId xmlns:a16="http://schemas.microsoft.com/office/drawing/2014/main" id="{E0EE9E26-55FC-A1D8-17C0-03BA08E81906}"/>
              </a:ext>
            </a:extLst>
          </p:cNvPr>
          <p:cNvSpPr>
            <a:spLocks noGrp="1"/>
          </p:cNvSpPr>
          <p:nvPr>
            <p:ph type="title"/>
          </p:nvPr>
        </p:nvSpPr>
        <p:spPr>
          <a:xfrm>
            <a:off x="132992" y="3117475"/>
            <a:ext cx="3993015" cy="618438"/>
          </a:xfrm>
        </p:spPr>
        <p:txBody>
          <a:bodyPr/>
          <a:lstStyle/>
          <a:p>
            <a:r>
              <a:rPr lang="en-US" b="0" dirty="0">
                <a:ea typeface="+mj-lt"/>
                <a:cs typeface="+mj-lt"/>
              </a:rPr>
              <a:t>Temporal Analysis</a:t>
            </a:r>
            <a:endParaRPr lang="en-US" dirty="0">
              <a:ea typeface="+mj-lt"/>
              <a:cs typeface="+mj-lt"/>
            </a:endParaRPr>
          </a:p>
        </p:txBody>
      </p:sp>
    </p:spTree>
    <p:extLst>
      <p:ext uri="{BB962C8B-B14F-4D97-AF65-F5344CB8AC3E}">
        <p14:creationId xmlns:p14="http://schemas.microsoft.com/office/powerpoint/2010/main" val="3151469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13445" y="990593"/>
            <a:ext cx="6034216" cy="1439604"/>
          </a:xfrm>
        </p:spPr>
        <p:txBody>
          <a:bodyPr/>
          <a:lstStyle/>
          <a:p>
            <a:pPr algn="ctr"/>
            <a:r>
              <a:rPr lang="en-US" b="0" dirty="0">
                <a:solidFill>
                  <a:srgbClr val="36393B"/>
                </a:solidFill>
                <a:ea typeface="+mj-lt"/>
                <a:cs typeface="+mj-lt"/>
              </a:rPr>
              <a:t>TEMPORAL</a:t>
            </a:r>
            <a:br>
              <a:rPr lang="en-US" b="0" dirty="0">
                <a:solidFill>
                  <a:srgbClr val="36393B"/>
                </a:solidFill>
                <a:ea typeface="+mj-lt"/>
                <a:cs typeface="+mj-lt"/>
              </a:rPr>
            </a:br>
            <a:r>
              <a:rPr lang="en-US" b="0" dirty="0">
                <a:solidFill>
                  <a:srgbClr val="36393B"/>
                </a:solidFill>
                <a:ea typeface="+mj-lt"/>
                <a:cs typeface="+mj-lt"/>
              </a:rPr>
              <a:t>ANALYSIS</a:t>
            </a:r>
          </a:p>
          <a:p>
            <a:endParaRPr lang="en-US" b="0" dirty="0">
              <a:solidFill>
                <a:srgbClr val="282B2C"/>
              </a:solidFill>
              <a:ea typeface="+mj-lt"/>
              <a:cs typeface="+mj-lt"/>
            </a:endParaRP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2321201"/>
            <a:ext cx="6034216" cy="3976758"/>
          </a:xfrm>
        </p:spPr>
        <p:txBody>
          <a:bodyPr vert="horz" lIns="0" tIns="0" rIns="0" bIns="0" rtlCol="0" anchor="t">
            <a:noAutofit/>
          </a:bodyPr>
          <a:lstStyle/>
          <a:p>
            <a:r>
              <a:rPr lang="en-US" sz="1450" dirty="0">
                <a:ea typeface="+mn-lt"/>
                <a:cs typeface="+mn-lt"/>
              </a:rPr>
              <a:t>Temporal analysis revealed fluctuations in the frequency of airplane crashes over the years, with notable spikes and declines observed. Further investigation into these trends identified potential factors contributing to variations in crash frequency, offering insights for proactive safety measures. Additionally, the sum of fatalities , was analyzed to understand the distribution of fatalities across different incident types over time.</a:t>
            </a:r>
            <a:endParaRPr lang="en-US" dirty="0">
              <a:ea typeface="+mn-lt"/>
              <a:cs typeface="+mn-lt"/>
            </a:endParaRP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b="0" dirty="0">
                <a:ea typeface="+mj-lt"/>
                <a:cs typeface="+mj-lt"/>
              </a:rPr>
              <a:t>AIRPLANE CRASHES ANALYSIS</a:t>
            </a:r>
            <a:endParaRPr lang="en-US" dirty="0">
              <a:ea typeface="+mj-lt"/>
              <a:cs typeface="+mj-lt"/>
            </a:endParaRP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13</a:t>
            </a:fld>
            <a:endParaRPr lang="en-US" dirty="0"/>
          </a:p>
        </p:txBody>
      </p:sp>
    </p:spTree>
    <p:extLst>
      <p:ext uri="{BB962C8B-B14F-4D97-AF65-F5344CB8AC3E}">
        <p14:creationId xmlns:p14="http://schemas.microsoft.com/office/powerpoint/2010/main" val="63125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3625" y="1873973"/>
            <a:ext cx="6736206" cy="3568139"/>
          </a:xfrm>
        </p:spPr>
        <p:txBody>
          <a:bodyPr vert="horz" lIns="0" tIns="0" rIns="0" bIns="0" rtlCol="0" anchor="t">
            <a:noAutofit/>
          </a:bodyPr>
          <a:lstStyle/>
          <a:p>
            <a:r>
              <a:rPr lang="en-US" sz="1500" dirty="0">
                <a:ea typeface="+mn-lt"/>
                <a:cs typeface="+mn-lt"/>
              </a:rPr>
              <a:t>Our analysis of airplane crashes and fatalities from 1980 to 2023, using tools like Tableau, has revealed key insights. We've identified trends, assessed incident severity, and pinpointed factors impacting fatalities, setting the stage for improved aviation safety. Our  data cleaning has ensured accuracy, and adding categorical columns like Country has enriched our dataset. we'll use this information to enhance aviation safety measures and ensure a safer air travel environment.</a:t>
            </a:r>
            <a:endParaRPr lang="en-US" dirty="0">
              <a:ea typeface="+mn-lt"/>
              <a:cs typeface="+mn-lt"/>
            </a:endParaRPr>
          </a:p>
        </p:txBody>
      </p:sp>
      <p:pic>
        <p:nvPicPr>
          <p:cNvPr id="14" name="Picture Placeholder 14" descr="A plane in the water&#10;&#10;Description automatically generated">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a:srcRect/>
          <a:stretch/>
        </p:blipFill>
        <p:spPr>
          <a:xfrm>
            <a:off x="7868966" y="3985432"/>
            <a:ext cx="3475649" cy="2302617"/>
          </a:xfrm>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7871055" y="2926176"/>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14</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Abobakr Emary</a:t>
            </a:r>
          </a:p>
          <a:p>
            <a:r>
              <a:rPr lang="en-US" dirty="0"/>
              <a:t>abobakr.emary@gmail.com</a:t>
            </a:r>
          </a:p>
          <a:p>
            <a:r>
              <a:rPr lang="en-US" dirty="0" err="1">
                <a:ea typeface="+mn-lt"/>
                <a:cs typeface="+mn-lt"/>
              </a:rPr>
              <a:t>Mentorness</a:t>
            </a:r>
            <a:endParaRPr lang="en-US" dirty="0" err="1"/>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15</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6696222" y="583200"/>
            <a:ext cx="4834517" cy="2774361"/>
          </a:xfrm>
        </p:spPr>
        <p:txBody>
          <a:bodyPr/>
          <a:lstStyle/>
          <a:p>
            <a:r>
              <a:rPr lang="en-US" dirty="0"/>
              <a:t>AGENDA</a:t>
            </a:r>
          </a:p>
        </p:txBody>
      </p:sp>
      <p:pic>
        <p:nvPicPr>
          <p:cNvPr id="9" name="Picture Placeholder 11" descr="A plane crashed into a field&#10;&#10;Description automatically generated">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a:srcRect/>
          <a:stretch/>
        </p:blipFill>
        <p:spPr>
          <a:xfrm>
            <a:off x="1395412" y="653383"/>
            <a:ext cx="4597556" cy="5561962"/>
          </a:xfrm>
          <a:blipFill dpi="0" rotWithShape="1">
            <a:blip r:embed="rId4" cstate="print">
              <a:duotone>
                <a:prstClr val="black"/>
                <a:schemeClr val="tx2">
                  <a:tint val="45000"/>
                  <a:satMod val="400000"/>
                </a:schemeClr>
              </a:duotone>
              <a:extLst>
                <a:ext uri="{BEBA8EAE-BF5A-486C-A8C5-ECC9F3942E4B}">
                  <a14:imgProps xmlns:a14="http://schemas.microsoft.com/office/drawing/2010/main">
                    <a14:imgLayer r:embed="rId5">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vert="horz" lIns="0" tIns="0" rIns="0" bIns="0" rtlCol="0" anchor="t">
            <a:noAutofit/>
          </a:bodyPr>
          <a:lstStyle/>
          <a:p>
            <a:r>
              <a:rPr lang="en-US" dirty="0"/>
              <a:t>Problem</a:t>
            </a:r>
            <a:r>
              <a:rPr lang="en-US" dirty="0">
                <a:ea typeface="+mn-lt"/>
                <a:cs typeface="+mn-lt"/>
              </a:rPr>
              <a:t> Statement</a:t>
            </a:r>
            <a:r>
              <a:rPr lang="en-US" dirty="0"/>
              <a:t> </a:t>
            </a:r>
          </a:p>
          <a:p>
            <a:r>
              <a:rPr lang="en-US" dirty="0">
                <a:ea typeface="+mn-lt"/>
                <a:cs typeface="+mn-lt"/>
              </a:rPr>
              <a:t>PROJECT Objective</a:t>
            </a:r>
            <a:endParaRPr lang="en-US" dirty="0"/>
          </a:p>
          <a:p>
            <a:r>
              <a:rPr lang="en-US" dirty="0">
                <a:ea typeface="+mn-lt"/>
                <a:cs typeface="+mn-lt"/>
              </a:rPr>
              <a:t>Data Cleaning </a:t>
            </a:r>
            <a:endParaRPr lang="en-US"/>
          </a:p>
          <a:p>
            <a:r>
              <a:rPr lang="en-US" dirty="0">
                <a:ea typeface="+mn-lt"/>
                <a:cs typeface="+mn-lt"/>
              </a:rPr>
              <a:t>Dashboards</a:t>
            </a:r>
            <a:endParaRPr lang="en-US" dirty="0"/>
          </a:p>
          <a:p>
            <a:r>
              <a:rPr lang="en-US" dirty="0"/>
              <a:t>SUMMARY</a:t>
            </a:r>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b="0" dirty="0">
                <a:solidFill>
                  <a:schemeClr val="tx1">
                    <a:lumMod val="75000"/>
                  </a:schemeClr>
                </a:solidFill>
                <a:ea typeface="+mj-lt"/>
                <a:cs typeface="+mj-lt"/>
              </a:rPr>
              <a:t>PROBLEM STATEMENT </a:t>
            </a:r>
            <a:endParaRPr lang="en-US">
              <a:solidFill>
                <a:schemeClr val="tx1">
                  <a:lumMod val="75000"/>
                </a:schemeClr>
              </a:solidFill>
            </a:endParaRPr>
          </a:p>
        </p:txBody>
      </p:sp>
      <p:pic>
        <p:nvPicPr>
          <p:cNvPr id="15" name="Picture Placeholder 14" descr="A plane crashed on rocks near a body of water&#10;&#10;Description automatically generated">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a:srcRect/>
          <a:stretch/>
        </p:blipFill>
        <p:spPr>
          <a:xfrm>
            <a:off x="846438" y="2099398"/>
            <a:ext cx="4729162" cy="3253962"/>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vert="horz" lIns="0" tIns="0" rIns="0" bIns="0" rtlCol="0" anchor="t">
            <a:noAutofit/>
          </a:bodyPr>
          <a:lstStyle/>
          <a:p>
            <a:r>
              <a:rPr lang="en-US" sz="1500">
                <a:ea typeface="+mn-lt"/>
                <a:cs typeface="+mn-lt"/>
              </a:rPr>
              <a:t>This internship project focuses on conducting a comprehensive analysis of airplane crashes and fatalities spanning from 1980 to 2023. The dataset contains crucial information such as crash dates, locations, operators, flight details, aircraft types, and fatality statistics. The goal is to leverage tableau for </a:t>
            </a:r>
            <a:r>
              <a:rPr lang="en-US" sz="1500" dirty="0">
                <a:ea typeface="+mn-lt"/>
                <a:cs typeface="+mn-lt"/>
              </a:rPr>
              <a:t>interactive visualizations and in-depth insights to understand patterns, contributing factors, and trends in aviation incidents. The analysis aims to provide stakeholders with valuable information for enhancing aviation safety and mitigating risks.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b="0" dirty="0">
                <a:ea typeface="+mj-lt"/>
                <a:cs typeface="+mj-lt"/>
              </a:rPr>
              <a:t>AIRPLANE CRASHES ANALYSIS</a:t>
            </a:r>
            <a:endParaRPr lang="en-US" dirty="0"/>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b="0" dirty="0"/>
              <a:t>PROJECT</a:t>
            </a:r>
            <a:r>
              <a:rPr lang="en-US" b="0" dirty="0">
                <a:ea typeface="+mj-lt"/>
                <a:cs typeface="+mj-lt"/>
              </a:rPr>
              <a:t> OBJECTIVE</a:t>
            </a:r>
            <a:endParaRPr lang="en-US" dirty="0"/>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vert="horz" lIns="0" tIns="0" rIns="0" bIns="0" rtlCol="0" anchor="t">
            <a:noAutofit/>
          </a:bodyPr>
          <a:lstStyle/>
          <a:p>
            <a:r>
              <a:rPr lang="en-US" sz="1500" b="1" dirty="0">
                <a:ea typeface="+mn-lt"/>
                <a:cs typeface="+mn-lt"/>
              </a:rPr>
              <a:t>Temporal Analysis:</a:t>
            </a:r>
          </a:p>
          <a:p>
            <a:pPr marL="285750" indent="-285750">
              <a:buFont typeface="Arial"/>
              <a:buChar char="•"/>
            </a:pPr>
            <a:r>
              <a:rPr lang="en-US" sz="1500" dirty="0">
                <a:ea typeface="+mn-lt"/>
                <a:cs typeface="+mn-lt"/>
              </a:rPr>
              <a:t>Explore temporal trends in airplane crashes over the years. </a:t>
            </a:r>
          </a:p>
          <a:p>
            <a:pPr marL="285750" indent="-285750">
              <a:buFont typeface="Arial"/>
              <a:buChar char="•"/>
            </a:pPr>
            <a:r>
              <a:rPr lang="en-US" sz="1500" dirty="0">
                <a:ea typeface="+mn-lt"/>
                <a:cs typeface="+mn-lt"/>
              </a:rPr>
              <a:t>Identify patterns in the frequency and severity of incidents.</a:t>
            </a:r>
          </a:p>
          <a:p>
            <a:r>
              <a:rPr lang="en-US" sz="1500" b="1" dirty="0">
                <a:ea typeface="+mn-lt"/>
                <a:cs typeface="+mn-lt"/>
              </a:rPr>
              <a:t>Geospatial Analysis: </a:t>
            </a:r>
          </a:p>
          <a:p>
            <a:pPr marL="285750" indent="-285750">
              <a:buFont typeface="Arial"/>
              <a:buChar char="•"/>
            </a:pPr>
            <a:r>
              <a:rPr lang="en-US" sz="1500" dirty="0">
                <a:ea typeface="+mn-lt"/>
                <a:cs typeface="+mn-lt"/>
              </a:rPr>
              <a:t>Visualize crash locations on a map to identify hotspots.</a:t>
            </a:r>
            <a:endParaRPr lang="en-US" dirty="0">
              <a:ea typeface="+mn-lt"/>
              <a:cs typeface="+mn-lt"/>
            </a:endParaRPr>
          </a:p>
          <a:p>
            <a:pPr marL="285750" indent="-285750">
              <a:buFont typeface="Arial"/>
              <a:buChar char="•"/>
            </a:pPr>
            <a:r>
              <a:rPr lang="en-US" sz="1500" dirty="0">
                <a:ea typeface="+mn-lt"/>
                <a:cs typeface="+mn-lt"/>
              </a:rPr>
              <a:t>Analyze the distribution of incidents across different regions.</a:t>
            </a:r>
            <a:endParaRPr lang="en-US" dirty="0"/>
          </a:p>
        </p:txBody>
      </p:sp>
      <p:pic>
        <p:nvPicPr>
          <p:cNvPr id="14" name="Picture Placeholder 14" descr="A plane crashed in a field&#10;&#10;Description automatically generated">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a:srcRect/>
          <a:stretch/>
        </p:blipFill>
        <p:spPr>
          <a:xfrm>
            <a:off x="7868966" y="2400508"/>
            <a:ext cx="3486854" cy="3565296"/>
          </a:xfrm>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6809027" y="3117038"/>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a:xfrm>
            <a:off x="11258537" y="4170721"/>
            <a:ext cx="192024" cy="1033272"/>
          </a:xfrm>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4008405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b="0" dirty="0"/>
              <a:t>PROJECT</a:t>
            </a:r>
            <a:r>
              <a:rPr lang="en-US" b="0" dirty="0">
                <a:ea typeface="+mj-lt"/>
                <a:cs typeface="+mj-lt"/>
              </a:rPr>
              <a:t> OBJECTIVE</a:t>
            </a:r>
            <a:endParaRPr lang="en-US" dirty="0"/>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vert="horz" lIns="0" tIns="0" rIns="0" bIns="0" rtlCol="0" anchor="t">
            <a:noAutofit/>
          </a:bodyPr>
          <a:lstStyle/>
          <a:p>
            <a:r>
              <a:rPr lang="en-US" sz="1500" b="1" dirty="0">
                <a:ea typeface="+mn-lt"/>
                <a:cs typeface="+mn-lt"/>
              </a:rPr>
              <a:t>Operator Performance:</a:t>
            </a:r>
            <a:endParaRPr lang="en-US" b="1" dirty="0">
              <a:ea typeface="+mn-lt"/>
              <a:cs typeface="+mn-lt"/>
            </a:endParaRPr>
          </a:p>
          <a:p>
            <a:pPr marL="285750" indent="-285750">
              <a:buFont typeface="Arial"/>
              <a:buChar char="•"/>
            </a:pPr>
            <a:r>
              <a:rPr lang="en-US" sz="1500" dirty="0">
                <a:ea typeface="+mn-lt"/>
                <a:cs typeface="+mn-lt"/>
              </a:rPr>
              <a:t>Evaluate the safety records of different operators and airlines.</a:t>
            </a:r>
          </a:p>
          <a:p>
            <a:pPr marL="285750" indent="-285750">
              <a:buFont typeface="Arial"/>
              <a:buChar char="•"/>
            </a:pPr>
            <a:r>
              <a:rPr lang="en-US" sz="1500" dirty="0">
                <a:ea typeface="+mn-lt"/>
                <a:cs typeface="+mn-lt"/>
              </a:rPr>
              <a:t>Identify operators with higher incident rates.</a:t>
            </a:r>
          </a:p>
          <a:p>
            <a:r>
              <a:rPr lang="en-US" sz="1500" b="1" dirty="0">
                <a:ea typeface="+mn-lt"/>
                <a:cs typeface="+mn-lt"/>
              </a:rPr>
              <a:t>Aircraft Analysis: </a:t>
            </a:r>
            <a:endParaRPr lang="en-US"/>
          </a:p>
          <a:p>
            <a:pPr marL="285750" indent="-285750">
              <a:buFont typeface="Arial"/>
              <a:buChar char="•"/>
            </a:pPr>
            <a:r>
              <a:rPr lang="en-US" sz="1500" dirty="0">
                <a:ea typeface="+mn-lt"/>
                <a:cs typeface="+mn-lt"/>
              </a:rPr>
              <a:t>Analyze the involvement of specific aircraft types in incidents.</a:t>
            </a:r>
            <a:endParaRPr lang="en-US" dirty="0">
              <a:ea typeface="+mn-lt"/>
              <a:cs typeface="+mn-lt"/>
            </a:endParaRPr>
          </a:p>
          <a:p>
            <a:pPr marL="285750" indent="-285750">
              <a:buFont typeface="Arial"/>
              <a:buChar char="•"/>
            </a:pPr>
            <a:r>
              <a:rPr lang="en-US" sz="1500" dirty="0">
                <a:ea typeface="+mn-lt"/>
                <a:cs typeface="+mn-lt"/>
              </a:rPr>
              <a:t>Examine the relationship between aircraft registration and crash occurrences.</a:t>
            </a:r>
            <a:endParaRPr lang="en-US" dirty="0">
              <a:ea typeface="+mn-lt"/>
              <a:cs typeface="+mn-lt"/>
            </a:endParaRPr>
          </a:p>
        </p:txBody>
      </p:sp>
      <p:pic>
        <p:nvPicPr>
          <p:cNvPr id="14" name="Picture Placeholder 14" descr="A plane that has been burned&#10;&#10;Description automatically generated">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a:srcRect/>
          <a:stretch/>
        </p:blipFill>
        <p:spPr>
          <a:xfrm>
            <a:off x="6378584" y="3022562"/>
            <a:ext cx="4977236" cy="2747011"/>
          </a:xfrm>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5520351" y="1962832"/>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a:xfrm>
            <a:off x="11258537" y="4391947"/>
            <a:ext cx="192024" cy="1033272"/>
          </a:xfrm>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Tree>
    <p:extLst>
      <p:ext uri="{BB962C8B-B14F-4D97-AF65-F5344CB8AC3E}">
        <p14:creationId xmlns:p14="http://schemas.microsoft.com/office/powerpoint/2010/main" val="49799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b="0" dirty="0"/>
              <a:t>PROJECT</a:t>
            </a:r>
            <a:r>
              <a:rPr lang="en-US" b="0" dirty="0">
                <a:ea typeface="+mj-lt"/>
                <a:cs typeface="+mj-lt"/>
              </a:rPr>
              <a:t> OBJECTIVE</a:t>
            </a:r>
            <a:endParaRPr lang="en-US" dirty="0"/>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vert="horz" lIns="0" tIns="0" rIns="0" bIns="0" rtlCol="0" anchor="t">
            <a:noAutofit/>
          </a:bodyPr>
          <a:lstStyle/>
          <a:p>
            <a:r>
              <a:rPr lang="en-US" sz="1500" b="1" dirty="0">
                <a:ea typeface="+mn-lt"/>
                <a:cs typeface="+mn-lt"/>
              </a:rPr>
              <a:t>Fatality Trends: </a:t>
            </a:r>
            <a:endParaRPr lang="en-US" dirty="0"/>
          </a:p>
          <a:p>
            <a:pPr marL="285750" indent="-285750">
              <a:buFont typeface="Arial"/>
              <a:buChar char="•"/>
            </a:pPr>
            <a:r>
              <a:rPr lang="en-US" sz="1500" dirty="0">
                <a:ea typeface="+mn-lt"/>
                <a:cs typeface="+mn-lt"/>
              </a:rPr>
              <a:t>Explore trends in passenger and crew fatalities.</a:t>
            </a:r>
            <a:endParaRPr lang="en-US" dirty="0"/>
          </a:p>
          <a:p>
            <a:pPr marL="285750" indent="-285750">
              <a:buFont typeface="Arial"/>
              <a:buChar char="•"/>
            </a:pPr>
            <a:r>
              <a:rPr lang="en-US" sz="1500" dirty="0">
                <a:ea typeface="+mn-lt"/>
                <a:cs typeface="+mn-lt"/>
              </a:rPr>
              <a:t>Investigate factors contributing to fatalities.</a:t>
            </a:r>
            <a:endParaRPr lang="en-US" dirty="0"/>
          </a:p>
          <a:p>
            <a:r>
              <a:rPr lang="en-US" sz="1500" b="1" dirty="0">
                <a:ea typeface="+mn-lt"/>
                <a:cs typeface="+mn-lt"/>
              </a:rPr>
              <a:t>Route Analysis:</a:t>
            </a:r>
            <a:endParaRPr lang="en-US" dirty="0"/>
          </a:p>
          <a:p>
            <a:pPr marL="285750" indent="-285750">
              <a:buFont typeface="Arial"/>
              <a:buChar char="•"/>
            </a:pPr>
            <a:r>
              <a:rPr lang="en-US" sz="1500" dirty="0">
                <a:ea typeface="+mn-lt"/>
                <a:cs typeface="+mn-lt"/>
              </a:rPr>
              <a:t>Analyze incident patterns on specific flight routes.</a:t>
            </a:r>
            <a:endParaRPr lang="en-US" dirty="0">
              <a:ea typeface="+mn-lt"/>
              <a:cs typeface="+mn-lt"/>
            </a:endParaRPr>
          </a:p>
          <a:p>
            <a:pPr marL="285750" indent="-285750">
              <a:buFont typeface="Arial"/>
              <a:buChar char="•"/>
            </a:pPr>
            <a:r>
              <a:rPr lang="en-US" sz="1500" dirty="0">
                <a:ea typeface="+mn-lt"/>
                <a:cs typeface="+mn-lt"/>
              </a:rPr>
              <a:t>Identify routes with a higher likelihood of incidents.</a:t>
            </a:r>
            <a:endParaRPr lang="en-US" dirty="0">
              <a:ea typeface="+mn-lt"/>
              <a:cs typeface="+mn-lt"/>
            </a:endParaRPr>
          </a:p>
        </p:txBody>
      </p:sp>
      <p:pic>
        <p:nvPicPr>
          <p:cNvPr id="14" name="Picture Placeholder 14">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a:srcRect/>
          <a:stretch/>
        </p:blipFill>
        <p:spPr>
          <a:xfrm>
            <a:off x="6501849" y="2203234"/>
            <a:ext cx="4853971" cy="3556434"/>
          </a:xfrm>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5441909" y="4551390"/>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a:xfrm>
            <a:off x="11258537" y="4035527"/>
            <a:ext cx="192024" cy="1033272"/>
          </a:xfrm>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379917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13445" y="990593"/>
            <a:ext cx="6034216" cy="1439604"/>
          </a:xfrm>
        </p:spPr>
        <p:txBody>
          <a:bodyPr/>
          <a:lstStyle/>
          <a:p>
            <a:r>
              <a:rPr lang="en-US" b="0" dirty="0">
                <a:solidFill>
                  <a:schemeClr val="tx1">
                    <a:lumMod val="75000"/>
                  </a:schemeClr>
                </a:solidFill>
                <a:ea typeface="+mj-lt"/>
                <a:cs typeface="+mj-lt"/>
              </a:rPr>
              <a:t>Data Cleaning Process</a:t>
            </a:r>
            <a:endParaRPr lang="en-US" dirty="0">
              <a:solidFill>
                <a:schemeClr val="tx1">
                  <a:lumMod val="75000"/>
                </a:schemeClr>
              </a:solidFill>
            </a:endParaRP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2886556"/>
            <a:ext cx="6034216" cy="3976758"/>
          </a:xfrm>
        </p:spPr>
        <p:txBody>
          <a:bodyPr vert="horz" lIns="0" tIns="0" rIns="0" bIns="0" rtlCol="0" anchor="t">
            <a:noAutofit/>
          </a:bodyPr>
          <a:lstStyle/>
          <a:p>
            <a:r>
              <a:rPr lang="en-US" sz="1500" dirty="0">
                <a:ea typeface="+mn-lt"/>
                <a:cs typeface="+mn-lt"/>
              </a:rPr>
              <a:t>The data cleaning process involved removing missing values, standardizing formats, and ensuring data accuracy and consistency. Additionally, a new column called country, provide contextual information and enhance the dataset's analytical depth. Country where each incident occurred. The data cleaning and enrichment efforts ensure that the dataset is well-prepared for accurate analysis and informed decision-making in aviation safety </a:t>
            </a:r>
            <a:endParaRPr lang="en-US" sz="150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b="0" dirty="0">
                <a:ea typeface="+mj-lt"/>
                <a:cs typeface="+mj-lt"/>
              </a:rPr>
              <a:t>AIRPLANE CRASHES ANALYSIS</a:t>
            </a:r>
            <a:endParaRPr lang="en-US" dirty="0">
              <a:ea typeface="+mj-lt"/>
              <a:cs typeface="+mj-lt"/>
            </a:endParaRP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F9FD02E-36C6-4836-8EDF-7CE5DAA4C9B9}"/>
              </a:ext>
            </a:extLst>
          </p:cNvPr>
          <p:cNvSpPr/>
          <p:nvPr/>
        </p:nvSpPr>
        <p:spPr>
          <a:xfrm>
            <a:off x="-2803" y="0"/>
            <a:ext cx="4123764" cy="68467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b="0" dirty="0">
                <a:ea typeface="+mj-lt"/>
                <a:cs typeface="+mj-lt"/>
              </a:rPr>
              <a:t>AIRPLANE CRASHES ANALYSIS</a:t>
            </a:r>
            <a:endParaRPr lang="en-US" dirty="0"/>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10" name="Content Placeholder 9" descr="A screenshot of a computer screen&#10;&#10;Description automatically generated">
            <a:extLst>
              <a:ext uri="{FF2B5EF4-FFF2-40B4-BE49-F238E27FC236}">
                <a16:creationId xmlns:a16="http://schemas.microsoft.com/office/drawing/2014/main" id="{FB8E782E-CD96-2CA8-D3DC-BA6DDAE3E2A8}"/>
              </a:ext>
            </a:extLst>
          </p:cNvPr>
          <p:cNvPicPr>
            <a:picLocks noGrp="1" noChangeAspect="1"/>
          </p:cNvPicPr>
          <p:nvPr>
            <p:ph sz="half" idx="2"/>
          </p:nvPr>
        </p:nvPicPr>
        <p:blipFill>
          <a:blip r:embed="rId2"/>
          <a:stretch>
            <a:fillRect/>
          </a:stretch>
        </p:blipFill>
        <p:spPr>
          <a:xfrm>
            <a:off x="4139877" y="7176"/>
            <a:ext cx="7680046" cy="6851582"/>
          </a:xfrm>
        </p:spPr>
      </p:pic>
      <p:sp>
        <p:nvSpPr>
          <p:cNvPr id="9" name="Title 8">
            <a:extLst>
              <a:ext uri="{FF2B5EF4-FFF2-40B4-BE49-F238E27FC236}">
                <a16:creationId xmlns:a16="http://schemas.microsoft.com/office/drawing/2014/main" id="{E0EE9E26-55FC-A1D8-17C0-03BA08E81906}"/>
              </a:ext>
            </a:extLst>
          </p:cNvPr>
          <p:cNvSpPr>
            <a:spLocks noGrp="1"/>
          </p:cNvSpPr>
          <p:nvPr>
            <p:ph type="title"/>
          </p:nvPr>
        </p:nvSpPr>
        <p:spPr>
          <a:xfrm>
            <a:off x="132992" y="3117475"/>
            <a:ext cx="3993015" cy="618438"/>
          </a:xfrm>
        </p:spPr>
        <p:txBody>
          <a:bodyPr/>
          <a:lstStyle/>
          <a:p>
            <a:r>
              <a:rPr lang="en-US" b="0" dirty="0">
                <a:ea typeface="+mj-lt"/>
                <a:cs typeface="+mj-lt"/>
              </a:rPr>
              <a:t>Geospatial Analysis</a:t>
            </a:r>
            <a:endParaRPr lang="en-US" dirty="0"/>
          </a:p>
        </p:txBody>
      </p:sp>
    </p:spTree>
    <p:extLst>
      <p:ext uri="{BB962C8B-B14F-4D97-AF65-F5344CB8AC3E}">
        <p14:creationId xmlns:p14="http://schemas.microsoft.com/office/powerpoint/2010/main" val="3942952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13445" y="990593"/>
            <a:ext cx="6034216" cy="1439604"/>
          </a:xfrm>
        </p:spPr>
        <p:txBody>
          <a:bodyPr/>
          <a:lstStyle/>
          <a:p>
            <a:pPr algn="ctr"/>
            <a:r>
              <a:rPr lang="en-US" b="0" dirty="0">
                <a:solidFill>
                  <a:srgbClr val="36393B"/>
                </a:solidFill>
                <a:ea typeface="+mj-lt"/>
                <a:cs typeface="+mj-lt"/>
              </a:rPr>
              <a:t>GEOSPATIAL</a:t>
            </a:r>
            <a:br>
              <a:rPr lang="en-US" b="0" dirty="0">
                <a:solidFill>
                  <a:srgbClr val="36393B"/>
                </a:solidFill>
                <a:ea typeface="+mj-lt"/>
                <a:cs typeface="+mj-lt"/>
              </a:rPr>
            </a:br>
            <a:r>
              <a:rPr lang="en-US" b="0" dirty="0">
                <a:solidFill>
                  <a:srgbClr val="36393B"/>
                </a:solidFill>
                <a:ea typeface="+mj-lt"/>
                <a:cs typeface="+mj-lt"/>
              </a:rPr>
              <a:t>ANALYSIS</a:t>
            </a:r>
            <a:endParaRPr lang="en-US" b="0" dirty="0">
              <a:solidFill>
                <a:srgbClr val="000000"/>
              </a:solidFill>
              <a:ea typeface="+mj-lt"/>
              <a:cs typeface="+mj-lt"/>
            </a:endParaRPr>
          </a:p>
          <a:p>
            <a:endParaRPr lang="en-US" b="0" dirty="0">
              <a:solidFill>
                <a:srgbClr val="282B2C"/>
              </a:solidFill>
              <a:ea typeface="+mj-lt"/>
              <a:cs typeface="+mj-lt"/>
            </a:endParaRP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2321201"/>
            <a:ext cx="6034216" cy="3976758"/>
          </a:xfrm>
        </p:spPr>
        <p:txBody>
          <a:bodyPr vert="horz" lIns="0" tIns="0" rIns="0" bIns="0" rtlCol="0" anchor="t">
            <a:noAutofit/>
          </a:bodyPr>
          <a:lstStyle/>
          <a:p>
            <a:r>
              <a:rPr lang="en-US" sz="1500" dirty="0">
                <a:ea typeface="+mn-lt"/>
                <a:cs typeface="+mn-lt"/>
              </a:rPr>
              <a:t>BY VISUALIZING CRASH LOCATIONS ON A WORLD MAP, HOTSPOTS OF INCIDENTS WERE IDENTIFIED, ENABLING STAKEHOLDERS TO FOCUS THEIR ATTENTION ON REGIONS WITH HIGHER INCIDENT RATES. ADDITIONALLY, THE DISTRIBUTION OF INCIDENTS ACROSS DIFFERENT REGIONS, WAS ANALYZED TO PRIORITIZE SAFETY MEASURES AND ALLOCATE RESOURCES EFFECTIVELY.</a:t>
            </a:r>
            <a:endParaRPr lang="en-US" sz="1500" dirty="0">
              <a:solidFill>
                <a:srgbClr val="000000"/>
              </a:solidFill>
              <a:ea typeface="+mn-lt"/>
              <a:cs typeface="+mn-lt"/>
            </a:endParaRPr>
          </a:p>
          <a:p>
            <a:endParaRPr lang="en-US" sz="1500" dirty="0">
              <a:solidFill>
                <a:srgbClr val="36393B"/>
              </a:solidFill>
              <a:ea typeface="+mn-lt"/>
              <a:cs typeface="+mn-lt"/>
            </a:endParaRPr>
          </a:p>
          <a:p>
            <a:endParaRPr lang="en-US" sz="1500"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b="0" dirty="0">
                <a:ea typeface="+mj-lt"/>
                <a:cs typeface="+mj-lt"/>
              </a:rPr>
              <a:t>AIRPLANE CRASHES ANALYSIS</a:t>
            </a:r>
            <a:endParaRPr lang="en-US" dirty="0">
              <a:ea typeface="+mj-lt"/>
              <a:cs typeface="+mj-lt"/>
            </a:endParaRP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3612496709"/>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ist-Presentation-Light_Win32_SW_v9" id="{521D77A3-0F08-4721-A2D8-7E1E479B7A1E}" vid="{6146C05B-E08F-4587-B33C-EE2B5183CF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434</Words>
  <Application>Microsoft Office PowerPoint</Application>
  <PresentationFormat>Widescreen</PresentationFormat>
  <Paragraphs>153</Paragraphs>
  <Slides>15</Slides>
  <Notes>6</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Airplane Crashes Analysis with tableau</vt:lpstr>
      <vt:lpstr>AGENDA</vt:lpstr>
      <vt:lpstr>PROBLEM STATEMENT </vt:lpstr>
      <vt:lpstr>PROJECT OBJECTIVE</vt:lpstr>
      <vt:lpstr>PROJECT OBJECTIVE</vt:lpstr>
      <vt:lpstr>PROJECT OBJECTIVE</vt:lpstr>
      <vt:lpstr>Data Cleaning Process</vt:lpstr>
      <vt:lpstr>Geospatial Analysis</vt:lpstr>
      <vt:lpstr>GEOSPATIAL ANALYSIS </vt:lpstr>
      <vt:lpstr>Fatality Trends</vt:lpstr>
      <vt:lpstr>FATALITY TRENDS </vt:lpstr>
      <vt:lpstr>Temporal Analysis</vt:lpstr>
      <vt:lpstr>TEMPORAL ANALYSIS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395</cp:revision>
  <dcterms:created xsi:type="dcterms:W3CDTF">2024-04-30T21:42:13Z</dcterms:created>
  <dcterms:modified xsi:type="dcterms:W3CDTF">2024-05-01T21:21:16Z</dcterms:modified>
</cp:coreProperties>
</file>